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61" r:id="rId2"/>
    <p:sldId id="256" r:id="rId3"/>
    <p:sldId id="257" r:id="rId4"/>
    <p:sldId id="267" r:id="rId5"/>
    <p:sldId id="363" r:id="rId6"/>
    <p:sldId id="322" r:id="rId7"/>
    <p:sldId id="427" r:id="rId8"/>
    <p:sldId id="423" r:id="rId9"/>
    <p:sldId id="424" r:id="rId10"/>
    <p:sldId id="426" r:id="rId11"/>
    <p:sldId id="425" r:id="rId12"/>
    <p:sldId id="311" r:id="rId13"/>
    <p:sldId id="321" r:id="rId14"/>
    <p:sldId id="312" r:id="rId15"/>
    <p:sldId id="310" r:id="rId16"/>
    <p:sldId id="367" r:id="rId17"/>
    <p:sldId id="366" r:id="rId18"/>
    <p:sldId id="428" r:id="rId19"/>
    <p:sldId id="364" r:id="rId20"/>
    <p:sldId id="429" r:id="rId21"/>
    <p:sldId id="415" r:id="rId22"/>
    <p:sldId id="422" r:id="rId23"/>
    <p:sldId id="268" r:id="rId24"/>
    <p:sldId id="431" r:id="rId25"/>
    <p:sldId id="430" r:id="rId26"/>
    <p:sldId id="300" r:id="rId27"/>
    <p:sldId id="411" r:id="rId28"/>
    <p:sldId id="421" r:id="rId29"/>
    <p:sldId id="275" r:id="rId30"/>
    <p:sldId id="313" r:id="rId31"/>
    <p:sldId id="432" r:id="rId32"/>
    <p:sldId id="368" r:id="rId33"/>
    <p:sldId id="317" r:id="rId34"/>
    <p:sldId id="262" r:id="rId35"/>
    <p:sldId id="318" r:id="rId36"/>
    <p:sldId id="266" r:id="rId37"/>
    <p:sldId id="260" r:id="rId38"/>
    <p:sldId id="433" r:id="rId39"/>
    <p:sldId id="434" r:id="rId40"/>
    <p:sldId id="280" r:id="rId41"/>
    <p:sldId id="307" r:id="rId42"/>
    <p:sldId id="327" r:id="rId43"/>
    <p:sldId id="263" r:id="rId44"/>
    <p:sldId id="414" r:id="rId45"/>
    <p:sldId id="314" r:id="rId46"/>
    <p:sldId id="289" r:id="rId47"/>
    <p:sldId id="308" r:id="rId48"/>
    <p:sldId id="328" r:id="rId49"/>
    <p:sldId id="27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1">
          <p15:clr>
            <a:srgbClr val="A4A3A4"/>
          </p15:clr>
        </p15:guide>
        <p15:guide id="2" pos="29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4" autoAdjust="0"/>
    <p:restoredTop sz="82771" autoAdjust="0"/>
  </p:normalViewPr>
  <p:slideViewPr>
    <p:cSldViewPr>
      <p:cViewPr varScale="1">
        <p:scale>
          <a:sx n="61" d="100"/>
          <a:sy n="61" d="100"/>
        </p:scale>
        <p:origin x="1632" y="84"/>
      </p:cViewPr>
      <p:guideLst>
        <p:guide orient="horz" pos="2141"/>
        <p:guide pos="29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6036654272382599"/>
          <c:y val="4.36507936507936E-2"/>
          <c:w val="0.50491123505395197"/>
          <c:h val="0.804040744906887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436720915467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8</a:t>
                    </a: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CCF-4652-B99D-5FFDA3EC884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485245461630899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en-US" sz="1200"/>
                      <a:t>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CCF-4652-B99D-5FFDA3EC884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582294553957201E-2"/>
                  <c:y val="-9.4483549446886892E-3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/>
                      <a:t>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CCF-4652-B99D-5FFDA3EC884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3213598300212501E-2"/>
                  <c:y val="1.4897579143389199E-2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/>
                      <a:t>11</a:t>
                    </a:r>
                    <a:endParaRPr lang="en-US" alt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CCF-4652-B99D-5FFDA3EC884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8679343646283401E-2"/>
                  <c:y val="0"/>
                </c:manualLayout>
              </c:layout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en-US" sz="1200" b="1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en-US" sz="1200"/>
                      <a:t>7</a:t>
                    </a:r>
                    <a:endParaRPr lang="en-US" altLang="en-US" sz="12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CCF-4652-B99D-5FFDA3EC884E}"/>
                </c:ext>
                <c:ext xmlns:c15="http://schemas.microsoft.com/office/drawing/2012/chart" uri="{CE6537A1-D6FC-4f65-9D91-7224C49458BB}">
                  <c15:layout>
                    <c:manualLayout>
                      <c:w val="5.1482284887924799E-2"/>
                      <c:h val="0.11719939117199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1" i="0" u="none" strike="noStrike" kern="1200" baseline="0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спеціаліст</c:v>
                </c:pt>
                <c:pt idx="1">
                  <c:v>спеціаліст ІІ категорії</c:v>
                </c:pt>
                <c:pt idx="2">
                  <c:v>спеціаліст І категорії</c:v>
                </c:pt>
                <c:pt idx="3">
                  <c:v>спеціаліст вищої категорії</c:v>
                </c:pt>
                <c:pt idx="4">
                  <c:v>вихователь-методист</c:v>
                </c:pt>
                <c:pt idx="5">
                  <c:v>старший вихователь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</c:v>
                </c:pt>
                <c:pt idx="1">
                  <c:v>1</c:v>
                </c:pt>
                <c:pt idx="2">
                  <c:v>5</c:v>
                </c:pt>
                <c:pt idx="3">
                  <c:v>9</c:v>
                </c:pt>
                <c:pt idx="4">
                  <c:v>7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CCF-4652-B99D-5FFDA3EC8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210754848"/>
        <c:axId val="210752104"/>
      </c:barChart>
      <c:catAx>
        <c:axId val="210754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dk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pPr>
            <a:endParaRPr lang="uk-UA"/>
          </a:p>
        </c:txPr>
        <c:crossAx val="210752104"/>
        <c:crosses val="autoZero"/>
        <c:auto val="1"/>
        <c:lblAlgn val="ctr"/>
        <c:lblOffset val="100"/>
        <c:noMultiLvlLbl val="0"/>
      </c:catAx>
      <c:valAx>
        <c:axId val="210752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10754848"/>
        <c:crosses val="autoZero"/>
        <c:crossBetween val="between"/>
      </c:valAx>
      <c:spPr>
        <a:solidFill>
          <a:schemeClr val="accent5">
            <a:tint val="2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accent5">
        <a:lumMod val="40000"/>
        <a:lumOff val="60000"/>
      </a:schemeClr>
    </a:solidFill>
    <a:ln w="57151" cap="flat" cmpd="sng" algn="ctr">
      <a:solidFill>
        <a:schemeClr val="accent5"/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81-48D2-BA17-1388DA3B3265}"/>
              </c:ext>
            </c:extLst>
          </c:dPt>
          <c:dPt>
            <c:idx val="1"/>
            <c:bubble3D val="0"/>
            <c:spPr>
              <a:solidFill>
                <a:srgbClr val="E6842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81-48D2-BA17-1388DA3B32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19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B81-48D2-BA17-1388DA3B326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343315141873299"/>
                  <c:y val="3.508974144189420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</a:t>
                    </a:r>
                    <a:endParaRPr lang="en-US" altLang="en-US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81-48D2-BA17-1388DA3B326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вища освіта</c:v>
                </c:pt>
                <c:pt idx="1">
                  <c:v>середня спеціальна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B81-48D2-BA17-1388DA3B32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4.1912463644747114E-2"/>
          <c:y val="2.7972027972027972E-2"/>
          <c:w val="0.84410300063843369"/>
          <c:h val="0.16860525301470183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en-US" sz="10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9BBB59">
        <a:lumMod val="40000"/>
        <a:lumOff val="60000"/>
      </a:srgbClr>
    </a:solidFill>
    <a:ln w="57164" cap="flat" cmpd="sng" algn="ctr">
      <a:solidFill>
        <a:srgbClr val="9BBB59">
          <a:lumMod val="75000"/>
        </a:srgbClr>
      </a:solidFill>
      <a:prstDash val="solid"/>
      <a:round/>
    </a:ln>
    <a:effectLst/>
  </c:spPr>
  <c:txPr>
    <a:bodyPr/>
    <a:lstStyle/>
    <a:p>
      <a:pPr>
        <a:defRPr lang="en-US">
          <a:solidFill>
            <a:schemeClr val="dk1"/>
          </a:solidFill>
          <a:latin typeface="+mn-lt"/>
          <a:ea typeface="+mn-ea"/>
          <a:cs typeface="+mn-cs"/>
        </a:defRPr>
      </a:pPr>
      <a:endParaRPr lang="uk-UA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447516842472941E-2"/>
          <c:y val="3.292503921446354E-2"/>
          <c:w val="0.7218927626660101"/>
          <c:h val="0.7763873765403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високий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BD-4554-90F3-F83C505A541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достатній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29</c:v>
                </c:pt>
                <c:pt idx="1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DBD-4554-90F3-F83C505A541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середній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8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46</c:v>
                </c:pt>
                <c:pt idx="1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DBD-4554-90F3-F83C505A541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початковий</c:v>
                </c:pt>
              </c:strCache>
            </c:strRef>
          </c:tx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Початок н.р.</c:v>
                </c:pt>
                <c:pt idx="1">
                  <c:v>Кінець н.р.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19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DBD-4554-90F3-F83C505A5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009472"/>
        <c:axId val="250926080"/>
      </c:barChart>
      <c:catAx>
        <c:axId val="164009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250926080"/>
        <c:crosses val="autoZero"/>
        <c:auto val="1"/>
        <c:lblAlgn val="ctr"/>
        <c:lblOffset val="100"/>
        <c:noMultiLvlLbl val="0"/>
      </c:catAx>
      <c:valAx>
        <c:axId val="250926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64009472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r"/>
      <c:overlay val="0"/>
      <c:txPr>
        <a:bodyPr rot="0" spcFirstLastPara="0" vertOverflow="ellipsis" vert="horz" wrap="square" anchor="ctr" anchorCtr="1"/>
        <a:lstStyle/>
        <a:p>
          <a:pPr>
            <a:defRPr lang="en-US"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solidFill>
      <a:srgbClr val="DEFCD4"/>
    </a:solidFill>
    <a:ln w="9525" cap="flat" cmpd="sng" algn="ctr">
      <a:solidFill>
        <a:srgbClr val="00B050"/>
      </a:solidFill>
      <a:prstDash val="solid"/>
      <a:round/>
    </a:ln>
  </c:spPr>
  <c:txPr>
    <a:bodyPr/>
    <a:lstStyle/>
    <a:p>
      <a:pPr>
        <a:defRPr lang="en-US">
          <a:solidFill>
            <a:schemeClr val="accent6">
              <a:lumMod val="75000"/>
            </a:schemeClr>
          </a:solidFill>
        </a:defRPr>
      </a:pPr>
      <a:endParaRPr lang="uk-UA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234628458327956"/>
          <c:y val="7.040229885057471E-2"/>
          <c:w val="0.78572295949345095"/>
          <c:h val="0.49775862068965498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696-4DBD-8209-CFBB7DB02C3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3696-4DBD-8209-CFBB7DB02C3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696-4DBD-8209-CFBB7DB02C34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696-4DBD-8209-CFBB7DB02C34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696-4DBD-8209-CFBB7DB02C34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696-4DBD-8209-CFBB7DB02C34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696-4DBD-8209-CFBB7DB02C34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3696-4DBD-8209-CFBB7DB02C34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3696-4DBD-8209-CFBB7DB02C34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696-4DBD-8209-CFBB7DB02C34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3696-4DBD-8209-CFBB7DB02C34}"/>
              </c:ext>
            </c:extLst>
          </c:dPt>
          <c:dLbls>
            <c:dLbl>
              <c:idx val="0"/>
              <c:layout>
                <c:manualLayout>
                  <c:x val="-2.482929857231530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000" dirty="0"/>
                      <a:t>72</a:t>
                    </a:r>
                    <a:endParaRPr lang="en-US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75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32240437158469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en-US" sz="1000" dirty="0"/>
                      <a:t>69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1000" dirty="0"/>
                      <a:t>55</a:t>
                    </a:r>
                    <a:endParaRPr lang="en-US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314814814814809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dirty="0"/>
                      <a:t>60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altLang="en-US" sz="1000" dirty="0"/>
                      <a:t>71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z="1000" dirty="0"/>
                      <a:t>65</a:t>
                    </a:r>
                    <a:endParaRPr lang="en-US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altLang="en-US" sz="1000" dirty="0"/>
                      <a:t>55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2.0833333333333301E-2"/>
                  <c:y val="-3.7140204271123799E-3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000" dirty="0"/>
                      <a:t>60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3696-4DBD-8209-CFBB7DB02C34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altLang="en-US" sz="1000"/>
                      <a:t>64</a:t>
                    </a:r>
                    <a:endParaRPr lang="en-US" altLang="en-US" sz="1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3696-4DBD-8209-CFBB7DB02C3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Вишенька</c:v>
                </c:pt>
                <c:pt idx="1">
                  <c:v>Маргаритка</c:v>
                </c:pt>
                <c:pt idx="2">
                  <c:v>Трояндочка</c:v>
                </c:pt>
                <c:pt idx="3">
                  <c:v>Кульбабка</c:v>
                </c:pt>
                <c:pt idx="4">
                  <c:v>Зернятко</c:v>
                </c:pt>
                <c:pt idx="5">
                  <c:v>Світлячок</c:v>
                </c:pt>
                <c:pt idx="6">
                  <c:v>Хаверім</c:v>
                </c:pt>
                <c:pt idx="7">
                  <c:v>Левенятко </c:v>
                </c:pt>
                <c:pt idx="8">
                  <c:v>Капризуля</c:v>
                </c:pt>
                <c:pt idx="9">
                  <c:v>Лілея</c:v>
                </c:pt>
                <c:pt idx="10">
                  <c:v>Жоржинка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72</c:v>
                </c:pt>
                <c:pt idx="1">
                  <c:v>75</c:v>
                </c:pt>
                <c:pt idx="2">
                  <c:v>60</c:v>
                </c:pt>
                <c:pt idx="3">
                  <c:v>69</c:v>
                </c:pt>
                <c:pt idx="4">
                  <c:v>55</c:v>
                </c:pt>
                <c:pt idx="5">
                  <c:v>60</c:v>
                </c:pt>
                <c:pt idx="6">
                  <c:v>71</c:v>
                </c:pt>
                <c:pt idx="7">
                  <c:v>65</c:v>
                </c:pt>
                <c:pt idx="8">
                  <c:v>55</c:v>
                </c:pt>
                <c:pt idx="9">
                  <c:v>60</c:v>
                </c:pt>
                <c:pt idx="10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696-4DBD-8209-CFBB7DB02C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0312408"/>
        <c:axId val="330306920"/>
      </c:barChart>
      <c:catAx>
        <c:axId val="330312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" charset="-122"/>
                <a:ea typeface="+mn-ea"/>
                <a:cs typeface="Times New Roman" panose="02020603050405020304" pitchFamily="1" charset="-122"/>
              </a:defRPr>
            </a:pPr>
            <a:endParaRPr lang="uk-UA"/>
          </a:p>
        </c:txPr>
        <c:crossAx val="330306920"/>
        <c:crosses val="autoZero"/>
        <c:auto val="1"/>
        <c:lblAlgn val="ctr"/>
        <c:lblOffset val="100"/>
        <c:noMultiLvlLbl val="0"/>
      </c:catAx>
      <c:valAx>
        <c:axId val="330306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330312408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ln w="9525" cap="flat" cmpd="sng" algn="ctr">
      <a:solidFill>
        <a:srgbClr val="00B050"/>
      </a:solidFill>
      <a:prstDash val="solid"/>
      <a:round/>
    </a:ln>
  </c:spPr>
  <c:txPr>
    <a:bodyPr/>
    <a:lstStyle/>
    <a:p>
      <a:pPr>
        <a:defRPr lang="en-US"/>
      </a:pPr>
      <a:endParaRPr lang="uk-UA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5.9693518651942896E-2"/>
                  <c:y val="1.923664464632135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039242611229887"/>
                      <c:h val="0.1397709132512282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5.8867972629249163E-3"/>
                  <c:y val="9.57267649236153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 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67039586429139"/>
                      <c:h val="0.1291401648998822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5315954992899578E-2"/>
                  <c:y val="7.75941207217513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29906806755905"/>
                      <c:h val="0.11304593293052909"/>
                    </c:manualLayout>
                  </c15:layout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F207D81-E43B-4ED0-A6F0-52D92433D644}" type="CATEGORYNAME">
                      <a:rPr lang="uk-UA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[ИМЯ КАТЕГОРИИ]</a:t>
                    </a:fld>
                    <a:r>
                      <a:rPr lang="uk-UA" baseline="0" dirty="0"/>
                      <a:t>; </a:t>
                    </a:r>
                    <a:r>
                      <a:rPr lang="uk-UA" baseline="0" dirty="0" smtClean="0"/>
                      <a:t>19; </a:t>
                    </a:r>
                    <a:fld id="{3D362CFE-F469-4C9C-8629-5451E9FAB69C}" type="PERCENTAGE">
                      <a:rPr lang="uk-UA" baseline="0"/>
                      <a:pPr>
                        <a:defRPr sz="1400">
                          <a:solidFill>
                            <a:schemeClr val="accent1"/>
                          </a:solidFill>
                        </a:defRPr>
                      </a:pPr>
                      <a:t>[ПРОЦЕНТ]</a:t>
                    </a:fld>
                    <a:endParaRPr lang="uk-UA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малозабезпечені</c:v>
                </c:pt>
                <c:pt idx="1">
                  <c:v>багатодітні</c:v>
                </c:pt>
                <c:pt idx="2">
                  <c:v>багатодітні</c:v>
                </c:pt>
                <c:pt idx="3">
                  <c:v>ООП</c:v>
                </c:pt>
                <c:pt idx="4">
                  <c:v>ВПО</c:v>
                </c:pt>
                <c:pt idx="5">
                  <c:v>УБД</c:v>
                </c:pt>
                <c:pt idx="6">
                  <c:v>малозабезпечені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12</c:v>
                </c:pt>
                <c:pt idx="3">
                  <c:v>3</c:v>
                </c:pt>
                <c:pt idx="4">
                  <c:v>19</c:v>
                </c:pt>
                <c:pt idx="5">
                  <c:v>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малозабезпечені</c:v>
                </c:pt>
                <c:pt idx="1">
                  <c:v>багатодітні</c:v>
                </c:pt>
                <c:pt idx="2">
                  <c:v>багатодітні</c:v>
                </c:pt>
                <c:pt idx="3">
                  <c:v>ООП</c:v>
                </c:pt>
                <c:pt idx="4">
                  <c:v>ВПО</c:v>
                </c:pt>
                <c:pt idx="5">
                  <c:v>УБД</c:v>
                </c:pt>
                <c:pt idx="6">
                  <c:v>малозабезпечені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2.4</c:v>
                </c:pt>
                <c:pt idx="1">
                  <c:v>4.4000000000000004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uk-UA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малозабезпечені</c:v>
                </c:pt>
                <c:pt idx="1">
                  <c:v>багатодітні</c:v>
                </c:pt>
                <c:pt idx="2">
                  <c:v>багатодітні</c:v>
                </c:pt>
                <c:pt idx="3">
                  <c:v>ООП</c:v>
                </c:pt>
                <c:pt idx="4">
                  <c:v>ВПО</c:v>
                </c:pt>
                <c:pt idx="5">
                  <c:v>УБД</c:v>
                </c:pt>
                <c:pt idx="6">
                  <c:v>малозабезпечені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0.28767</cdr:x>
      <cdr:y>0.10084</cdr:y>
    </cdr:from>
    <cdr:to>
      <cdr:x>0.59589</cdr:x>
      <cdr:y>0.24678</cdr:y>
    </cdr:to>
    <cdr:sp macro="" textlink="">
      <cdr:nvSpPr>
        <cdr:cNvPr id="2" name="Rectangles 1"/>
        <cdr:cNvSpPr/>
      </cdr:nvSpPr>
      <cdr:spPr>
        <a:xfrm xmlns:a="http://schemas.openxmlformats.org/drawingml/2006/main">
          <a:off x="800100" y="228600"/>
          <a:ext cx="857250" cy="3308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</cdr:sp>
  </cdr:relSizeAnchor>
  <cdr:relSizeAnchor xmlns:cdr="http://schemas.openxmlformats.org/drawingml/2006/chartDrawing">
    <cdr:from>
      <cdr:x>0.38899</cdr:x>
      <cdr:y>0.83967</cdr:y>
    </cdr:from>
    <cdr:to>
      <cdr:x>0.43034</cdr:x>
      <cdr:y>1</cdr:y>
    </cdr:to>
    <cdr:sp macro="" textlink="">
      <cdr:nvSpPr>
        <cdr:cNvPr id="3" name="Rectangles 2"/>
        <cdr:cNvSpPr/>
      </cdr:nvSpPr>
      <cdr:spPr>
        <a:xfrm xmlns:a="http://schemas.openxmlformats.org/drawingml/2006/main">
          <a:off x="1737705" y="1744345"/>
          <a:ext cx="184730" cy="3329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txBody>
        <a:bodyPr xmlns:a="http://schemas.openxmlformats.org/drawingml/2006/main" rot="0" spcFirstLastPara="0" vert="horz" wrap="none" lIns="91440" tIns="45720" rIns="91440" bIns="45720" numCol="1" spcCol="0" rtlCol="0" fromWordArt="0" anchor="t" anchorCtr="0" forceAA="0" compatLnSpc="1">
          <a:sp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 xmlns:a="http://schemas.openxmlformats.org/drawingml/2006/main"/>
        <a:p xmlns:a="http://schemas.openxmlformats.org/drawingml/2006/main">
          <a:pPr algn="ctr">
            <a:lnSpc>
              <a:spcPct val="100000"/>
            </a:lnSpc>
            <a:spcAft>
              <a:spcPts val="0"/>
            </a:spcAft>
          </a:pPr>
          <a:endParaRPr lang="en-US" altLang="zh-CN" sz="1600" kern="100">
            <a:ln w="15773" cap="flat" cmpd="sng" algn="ctr">
              <a:solidFill>
                <a:srgbClr val="C00000"/>
              </a:solidFill>
              <a:prstDash val="solid"/>
              <a:round/>
            </a:ln>
            <a:solidFill>
              <a:srgbClr val="E46C0A"/>
            </a:solidFill>
            <a:effectLst>
              <a:outerShdw blurRad="50800" dist="40005" dir="5400000" algn="tl">
                <a:srgbClr val="000000">
                  <a:alpha val="32999"/>
                </a:srgbClr>
              </a:outerShdw>
            </a:effectLst>
            <a:latin typeface="Cambria" panose="02040503050406030204"/>
            <a:ea typeface="Times New Roman" panose="02020603050405020304"/>
            <a:cs typeface="Times New Roman" panose="02020603050405020304"/>
            <a:sym typeface="Times New Roman" panose="0202060305040502030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5128B-ADD0-4996-97F4-8550D101A909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C657A-0F47-46DA-B96B-FB5B9BE8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2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27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C657A-0F47-46DA-B96B-FB5B9BE810F1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14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-1" fmla="*/ 0 w 9144000"/>
                <a:gd name="connsiteY0-2" fmla="*/ 1270659 h 1330035"/>
                <a:gd name="connsiteX1-3" fmla="*/ 1674420 w 9144000"/>
                <a:gd name="connsiteY1-4" fmla="*/ 1318160 h 1330035"/>
                <a:gd name="connsiteX2-5" fmla="*/ 4120737 w 9144000"/>
                <a:gd name="connsiteY2-6" fmla="*/ 1199407 h 1330035"/>
                <a:gd name="connsiteX3-7" fmla="*/ 7172696 w 9144000"/>
                <a:gd name="connsiteY3-8" fmla="*/ 760020 h 1330035"/>
                <a:gd name="connsiteX4-9" fmla="*/ 9144000 w 9144000"/>
                <a:gd name="connsiteY4-10" fmla="*/ 0 h 1330035"/>
                <a:gd name="connsiteX0-11" fmla="*/ 0 w 9144000"/>
                <a:gd name="connsiteY0-12" fmla="*/ 1270659 h 1330035"/>
                <a:gd name="connsiteX1-13" fmla="*/ 1674420 w 9144000"/>
                <a:gd name="connsiteY1-14" fmla="*/ 1318160 h 1330035"/>
                <a:gd name="connsiteX2-15" fmla="*/ 4120737 w 9144000"/>
                <a:gd name="connsiteY2-16" fmla="*/ 1199407 h 1330035"/>
                <a:gd name="connsiteX3-17" fmla="*/ 7172696 w 9144000"/>
                <a:gd name="connsiteY3-18" fmla="*/ 760020 h 1330035"/>
                <a:gd name="connsiteX4-19" fmla="*/ 9144000 w 9144000"/>
                <a:gd name="connsiteY4-20" fmla="*/ 0 h 1330035"/>
                <a:gd name="connsiteX0-21" fmla="*/ 0 w 9144000"/>
                <a:gd name="connsiteY0-22" fmla="*/ 1270659 h 1330035"/>
                <a:gd name="connsiteX1-23" fmla="*/ 1674420 w 9144000"/>
                <a:gd name="connsiteY1-24" fmla="*/ 1318160 h 1330035"/>
                <a:gd name="connsiteX2-25" fmla="*/ 4120737 w 9144000"/>
                <a:gd name="connsiteY2-26" fmla="*/ 1199407 h 1330035"/>
                <a:gd name="connsiteX3-27" fmla="*/ 7172696 w 9144000"/>
                <a:gd name="connsiteY3-28" fmla="*/ 760020 h 1330035"/>
                <a:gd name="connsiteX4-29" fmla="*/ 9144000 w 9144000"/>
                <a:gd name="connsiteY4-30" fmla="*/ 0 h 1330035"/>
                <a:gd name="connsiteX0-31" fmla="*/ 0 w 9144000"/>
                <a:gd name="connsiteY0-32" fmla="*/ 1116279 h 1175655"/>
                <a:gd name="connsiteX1-33" fmla="*/ 1674420 w 9144000"/>
                <a:gd name="connsiteY1-34" fmla="*/ 1163780 h 1175655"/>
                <a:gd name="connsiteX2-35" fmla="*/ 4120737 w 9144000"/>
                <a:gd name="connsiteY2-36" fmla="*/ 1045027 h 1175655"/>
                <a:gd name="connsiteX3-37" fmla="*/ 7172696 w 9144000"/>
                <a:gd name="connsiteY3-38" fmla="*/ 605640 h 1175655"/>
                <a:gd name="connsiteX4-39" fmla="*/ 9144000 w 9144000"/>
                <a:gd name="connsiteY4-40" fmla="*/ 0 h 117565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261499"/>
                <a:gd name="connsiteY0-2" fmla="*/ 105098 h 1388236"/>
                <a:gd name="connsiteX1-3" fmla="*/ 56357 w 1261499"/>
                <a:gd name="connsiteY1-4" fmla="*/ 0 h 1388236"/>
                <a:gd name="connsiteX2-5" fmla="*/ 865241 w 1261499"/>
                <a:gd name="connsiteY2-6" fmla="*/ 0 h 1388236"/>
                <a:gd name="connsiteX3-7" fmla="*/ 1261499 w 1261499"/>
                <a:gd name="connsiteY3-8" fmla="*/ 694118 h 1388236"/>
                <a:gd name="connsiteX4-9" fmla="*/ 865241 w 1261499"/>
                <a:gd name="connsiteY4-10" fmla="*/ 1388236 h 1388236"/>
                <a:gd name="connsiteX5-11" fmla="*/ 56357 w 1261499"/>
                <a:gd name="connsiteY5-12" fmla="*/ 1388236 h 1388236"/>
                <a:gd name="connsiteX6-13" fmla="*/ 0 w 1261499"/>
                <a:gd name="connsiteY6-14" fmla="*/ 105098 h 1388236"/>
                <a:gd name="connsiteX0-15" fmla="*/ 0 w 1261499"/>
                <a:gd name="connsiteY0-16" fmla="*/ 105098 h 1388236"/>
                <a:gd name="connsiteX1-17" fmla="*/ 56357 w 1261499"/>
                <a:gd name="connsiteY1-18" fmla="*/ 0 h 1388236"/>
                <a:gd name="connsiteX2-19" fmla="*/ 865241 w 1261499"/>
                <a:gd name="connsiteY2-20" fmla="*/ 0 h 1388236"/>
                <a:gd name="connsiteX3-21" fmla="*/ 1261499 w 1261499"/>
                <a:gd name="connsiteY3-22" fmla="*/ 694118 h 1388236"/>
                <a:gd name="connsiteX4-23" fmla="*/ 865241 w 1261499"/>
                <a:gd name="connsiteY4-24" fmla="*/ 1388236 h 1388236"/>
                <a:gd name="connsiteX5-25" fmla="*/ 744578 w 1261499"/>
                <a:gd name="connsiteY5-26" fmla="*/ 1387893 h 1388236"/>
                <a:gd name="connsiteX6-27" fmla="*/ 0 w 1261499"/>
                <a:gd name="connsiteY6-28" fmla="*/ 10509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118 h 1388236"/>
                <a:gd name="connsiteX1-3" fmla="*/ 396258 w 1601400"/>
                <a:gd name="connsiteY1-4" fmla="*/ 0 h 1388236"/>
                <a:gd name="connsiteX2-5" fmla="*/ 474029 w 1601400"/>
                <a:gd name="connsiteY2-6" fmla="*/ 4016 h 1388236"/>
                <a:gd name="connsiteX3-7" fmla="*/ 1601400 w 1601400"/>
                <a:gd name="connsiteY3-8" fmla="*/ 694118 h 1388236"/>
                <a:gd name="connsiteX4-9" fmla="*/ 1205142 w 1601400"/>
                <a:gd name="connsiteY4-10" fmla="*/ 1388236 h 1388236"/>
                <a:gd name="connsiteX5-11" fmla="*/ 396258 w 1601400"/>
                <a:gd name="connsiteY5-12" fmla="*/ 1388236 h 1388236"/>
                <a:gd name="connsiteX6-13" fmla="*/ 0 w 1601400"/>
                <a:gd name="connsiteY6-14" fmla="*/ 694118 h 1388236"/>
                <a:gd name="connsiteX0-15" fmla="*/ 0 w 1243407"/>
                <a:gd name="connsiteY0-16" fmla="*/ 694118 h 1388236"/>
                <a:gd name="connsiteX1-17" fmla="*/ 396258 w 1243407"/>
                <a:gd name="connsiteY1-18" fmla="*/ 0 h 1388236"/>
                <a:gd name="connsiteX2-19" fmla="*/ 474029 w 1243407"/>
                <a:gd name="connsiteY2-20" fmla="*/ 4016 h 1388236"/>
                <a:gd name="connsiteX3-21" fmla="*/ 1243407 w 1243407"/>
                <a:gd name="connsiteY3-22" fmla="*/ 1325983 h 1388236"/>
                <a:gd name="connsiteX4-23" fmla="*/ 1205142 w 1243407"/>
                <a:gd name="connsiteY4-24" fmla="*/ 1388236 h 1388236"/>
                <a:gd name="connsiteX5-25" fmla="*/ 396258 w 1243407"/>
                <a:gd name="connsiteY5-26" fmla="*/ 1388236 h 1388236"/>
                <a:gd name="connsiteX6-27" fmla="*/ 0 w 1243407"/>
                <a:gd name="connsiteY6-28" fmla="*/ 694118 h 13882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-1" fmla="*/ 0 w 1601400"/>
                <a:gd name="connsiteY0-2" fmla="*/ 694704 h 1388822"/>
                <a:gd name="connsiteX1-3" fmla="*/ 396258 w 1601400"/>
                <a:gd name="connsiteY1-4" fmla="*/ 586 h 1388822"/>
                <a:gd name="connsiteX2-5" fmla="*/ 482002 w 1601400"/>
                <a:gd name="connsiteY2-6" fmla="*/ 0 h 1388822"/>
                <a:gd name="connsiteX3-7" fmla="*/ 1601400 w 1601400"/>
                <a:gd name="connsiteY3-8" fmla="*/ 694704 h 1388822"/>
                <a:gd name="connsiteX4-9" fmla="*/ 1205142 w 1601400"/>
                <a:gd name="connsiteY4-10" fmla="*/ 1388822 h 1388822"/>
                <a:gd name="connsiteX5-11" fmla="*/ 396258 w 1601400"/>
                <a:gd name="connsiteY5-12" fmla="*/ 1388822 h 1388822"/>
                <a:gd name="connsiteX6-13" fmla="*/ 0 w 1601400"/>
                <a:gd name="connsiteY6-14" fmla="*/ 694704 h 1388822"/>
                <a:gd name="connsiteX0-15" fmla="*/ 0 w 1241871"/>
                <a:gd name="connsiteY0-16" fmla="*/ 694704 h 1388822"/>
                <a:gd name="connsiteX1-17" fmla="*/ 396258 w 1241871"/>
                <a:gd name="connsiteY1-18" fmla="*/ 586 h 1388822"/>
                <a:gd name="connsiteX2-19" fmla="*/ 482002 w 1241871"/>
                <a:gd name="connsiteY2-20" fmla="*/ 0 h 1388822"/>
                <a:gd name="connsiteX3-21" fmla="*/ 1241871 w 1241871"/>
                <a:gd name="connsiteY3-22" fmla="*/ 1323912 h 1388822"/>
                <a:gd name="connsiteX4-23" fmla="*/ 1205142 w 1241871"/>
                <a:gd name="connsiteY4-24" fmla="*/ 1388822 h 1388822"/>
                <a:gd name="connsiteX5-25" fmla="*/ 396258 w 1241871"/>
                <a:gd name="connsiteY5-26" fmla="*/ 1388822 h 1388822"/>
                <a:gd name="connsiteX6-27" fmla="*/ 0 w 1241871"/>
                <a:gd name="connsiteY6-28" fmla="*/ 694704 h 138882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FC6C8AA-5C7C-4193-B865-3C9290C4BB97}" type="datetimeFigureOut">
              <a:rPr lang="ru-RU" smtClean="0"/>
              <a:t>06.06.2024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EB2E4F6-6105-4F70-9917-9987ABB6847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58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65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894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535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anose="05020102010507070707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18.jpeg"/><Relationship Id="rId7" Type="http://schemas.openxmlformats.org/officeDocument/2006/relationships/image" Target="../media/image3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41.jpg"/><Relationship Id="rId4" Type="http://schemas.openxmlformats.org/officeDocument/2006/relationships/image" Target="../media/image19.jpeg"/><Relationship Id="rId9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jpg"/><Relationship Id="rId5" Type="http://schemas.openxmlformats.org/officeDocument/2006/relationships/image" Target="../media/image112.png"/><Relationship Id="rId4" Type="http://schemas.openxmlformats.org/officeDocument/2006/relationships/image" Target="../media/image11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g"/><Relationship Id="rId4" Type="http://schemas.openxmlformats.org/officeDocument/2006/relationships/image" Target="../media/image11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g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5.jpeg"/><Relationship Id="rId7" Type="http://schemas.openxmlformats.org/officeDocument/2006/relationships/image" Target="../media/image150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7" Type="http://schemas.openxmlformats.org/officeDocument/2006/relationships/image" Target="../media/image15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5.jpg"/><Relationship Id="rId5" Type="http://schemas.openxmlformats.org/officeDocument/2006/relationships/image" Target="../media/image164.jpg"/><Relationship Id="rId4" Type="http://schemas.openxmlformats.org/officeDocument/2006/relationships/image" Target="../media/image1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6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g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3.jpg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7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30.jpg"/><Relationship Id="rId4" Type="http://schemas.openxmlformats.org/officeDocument/2006/relationships/image" Target="../media/image19.jpe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" y="-33924"/>
            <a:ext cx="9194961" cy="689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88640"/>
            <a:ext cx="8928992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Зв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іт  керівника</a:t>
            </a:r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ru-RU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ЗДО </a:t>
            </a:r>
            <a:r>
              <a:rPr lang="ru-RU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№25  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«Малюк» </a:t>
            </a:r>
          </a:p>
          <a:p>
            <a:pPr lvl="0" algn="ctr"/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за 20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/20</a:t>
            </a:r>
            <a:r>
              <a:rPr 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uk-UA" altLang="en-US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4</a:t>
            </a:r>
            <a:r>
              <a:rPr lang="uk-UA" sz="3600" b="1" dirty="0" smtClean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н.р</a:t>
            </a:r>
            <a:r>
              <a:rPr lang="uk-UA" sz="3600" b="1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sz="3600" b="1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" name="Picture 3" descr="D:\Державна атестація\фото садыка\IMAG4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14" y="1700808"/>
            <a:ext cx="7466370" cy="44651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1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44669"/>
            <a:ext cx="2686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козацтва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" r="7773" b="7495"/>
          <a:stretch/>
        </p:blipFill>
        <p:spPr>
          <a:xfrm>
            <a:off x="4211960" y="3578687"/>
            <a:ext cx="4752528" cy="2843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5" r="3358"/>
          <a:stretch/>
        </p:blipFill>
        <p:spPr>
          <a:xfrm>
            <a:off x="4932039" y="737007"/>
            <a:ext cx="3816425" cy="24448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34" y="785381"/>
            <a:ext cx="4356514" cy="2450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9" y="3845520"/>
            <a:ext cx="3821352" cy="257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1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222474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хліба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45694"/>
            <a:ext cx="4187957" cy="3140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080" y="701551"/>
            <a:ext cx="4396114" cy="32970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656" y="3439454"/>
            <a:ext cx="4379979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908" y="45374"/>
            <a:ext cx="1550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uk-UA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знань</a:t>
            </a:r>
          </a:p>
        </p:txBody>
      </p:sp>
      <p:pic>
        <p:nvPicPr>
          <p:cNvPr id="4" name="Изображение 3" descr="изображение_viber_2021-09-01_11-41-40-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443865"/>
            <a:ext cx="2681605" cy="3218180"/>
          </a:xfrm>
          <a:prstGeom prst="rect">
            <a:avLst/>
          </a:prstGeom>
        </p:spPr>
      </p:pic>
      <p:pic>
        <p:nvPicPr>
          <p:cNvPr id="7" name="Изображение 6" descr="изображение_viber_2021-09-01_11-41-40-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8960"/>
            <a:ext cx="2662555" cy="3550920"/>
          </a:xfrm>
          <a:prstGeom prst="rect">
            <a:avLst/>
          </a:prstGeom>
        </p:spPr>
      </p:pic>
      <p:pic>
        <p:nvPicPr>
          <p:cNvPr id="8" name="Изображение 7" descr="изображение_viber_2021-09-01_11-41-40-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76885"/>
            <a:ext cx="3150870" cy="3225800"/>
          </a:xfrm>
          <a:prstGeom prst="rect">
            <a:avLst/>
          </a:prstGeom>
        </p:spPr>
      </p:pic>
      <p:pic>
        <p:nvPicPr>
          <p:cNvPr id="9" name="Изображение 8" descr="изображение_viber_2021-09-01_11-41-40-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2997200"/>
            <a:ext cx="3100705" cy="363029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244659" y="-27209"/>
            <a:ext cx="2442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гарбуза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4" y="620688"/>
            <a:ext cx="4059884" cy="32066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64" y="3155822"/>
            <a:ext cx="4648641" cy="35010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72" y="604892"/>
            <a:ext cx="4283968" cy="30590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0" y="3167587"/>
            <a:ext cx="2788203" cy="3702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19781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Осінні розваги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9" y="614395"/>
            <a:ext cx="4247993" cy="2832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 b="7338"/>
          <a:stretch/>
        </p:blipFill>
        <p:spPr>
          <a:xfrm>
            <a:off x="5183065" y="3125301"/>
            <a:ext cx="3055154" cy="3500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3" y="3638772"/>
            <a:ext cx="4410635" cy="29440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314" y="614395"/>
            <a:ext cx="4090454" cy="273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53" y="3719728"/>
            <a:ext cx="3882853" cy="2912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8"/>
          <a:stretch/>
        </p:blipFill>
        <p:spPr>
          <a:xfrm>
            <a:off x="130414" y="221734"/>
            <a:ext cx="3854951" cy="33378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" y="3559556"/>
            <a:ext cx="4067944" cy="30509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779" y="225000"/>
            <a:ext cx="4712865" cy="353464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573530" y="2870009"/>
            <a:ext cx="1996938" cy="13696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Майстер-клас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  <a:p>
            <a:pPr algn="ctr"/>
            <a:r>
              <a:rPr lang="uk-UA" altLang="ru-RU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“Різнобарвна природа”</a:t>
            </a:r>
            <a:endParaRPr lang="uk-UA" alt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44659" y="-27209"/>
            <a:ext cx="22701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спорту</a:t>
            </a:r>
          </a:p>
        </p:txBody>
      </p:sp>
      <p:pic>
        <p:nvPicPr>
          <p:cNvPr id="6" name="Изображение 5" descr="изображение_viber_2021-09-10_12-23-52-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548640"/>
            <a:ext cx="4072890" cy="3057525"/>
          </a:xfrm>
          <a:prstGeom prst="rect">
            <a:avLst/>
          </a:prstGeom>
        </p:spPr>
      </p:pic>
      <p:pic>
        <p:nvPicPr>
          <p:cNvPr id="7" name="Изображение 6" descr="изображение_viber_2021-09-10_11-02-26-7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" y="69215"/>
            <a:ext cx="3013710" cy="40163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5" y="3357245"/>
            <a:ext cx="3934460" cy="295402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140" y="3512185"/>
            <a:ext cx="4101465" cy="307911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1958877" y="53423"/>
            <a:ext cx="52037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ЗСУ-виставка малюнків</a:t>
            </a:r>
            <a:endParaRPr lang="ru-RU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85" y="746267"/>
            <a:ext cx="4289847" cy="57197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" y="3543197"/>
            <a:ext cx="4145747" cy="31093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7" y="907888"/>
            <a:ext cx="3203391" cy="2402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6" y="260708"/>
            <a:ext cx="2787774" cy="37170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415" y="171537"/>
            <a:ext cx="4672639" cy="3504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28440" y="90720"/>
            <a:ext cx="270797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Благолійна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акція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«Кришечки 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протезування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пораненим воїнам»</a:t>
            </a:r>
            <a:endParaRPr lang="uk-UA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440" y="3341204"/>
            <a:ext cx="4560505" cy="3420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115" y="3701797"/>
            <a:ext cx="4048973" cy="30493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" y="84433"/>
            <a:ext cx="4462392" cy="3346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395536" y="3710187"/>
            <a:ext cx="3074428" cy="30664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169" y="265386"/>
            <a:ext cx="4221122" cy="31658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15816" y="13138"/>
            <a:ext cx="289855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Тиждень</a:t>
            </a: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безпеки дитини</a:t>
            </a: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06.11.2023-  12.11.2023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06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2" y="204163"/>
            <a:ext cx="4155645" cy="3116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" t="20824" r="-1517" b="-1094"/>
          <a:stretch/>
        </p:blipFill>
        <p:spPr>
          <a:xfrm>
            <a:off x="5344491" y="204163"/>
            <a:ext cx="3453939" cy="3330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230742"/>
            <a:ext cx="292240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Тиждень</a:t>
            </a: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безпеки дорожнього руху</a:t>
            </a:r>
          </a:p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13.11.2023- 19.11.2023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992" y="3700494"/>
            <a:ext cx="4210007" cy="31575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" y="3347476"/>
            <a:ext cx="4430651" cy="332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3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40"/>
            <a:ext cx="3863413" cy="2897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265907"/>
            <a:ext cx="4301317" cy="2419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92" y="548680"/>
            <a:ext cx="4283004" cy="3600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68" y="2752740"/>
            <a:ext cx="3270456" cy="39857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82247" y="4678"/>
            <a:ext cx="8178998" cy="64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перегляди до педради 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“Природа навколо нас”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6851" cy="685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0075" y="692696"/>
            <a:ext cx="5314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Порядок </a:t>
            </a:r>
            <a:r>
              <a:rPr kumimoji="0" lang="ru-RU" sz="5400" b="1" i="0" u="none" strike="noStrike" kern="0" cap="none" spc="0" normalizeH="0" baseline="0" noProof="0" dirty="0" err="1">
                <a:ln w="11430"/>
                <a:gradFill>
                  <a:gsLst>
                    <a:gs pos="0">
                      <a:srgbClr val="F3A447">
                        <a:tint val="70000"/>
                        <a:satMod val="245000"/>
                      </a:srgbClr>
                    </a:gs>
                    <a:gs pos="75000">
                      <a:srgbClr val="F3A447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3A447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денний</a:t>
            </a:r>
            <a:endParaRPr kumimoji="0" lang="ru-RU" sz="5400" b="1" i="0" u="none" strike="noStrike" kern="0" cap="none" spc="0" normalizeH="0" baseline="0" noProof="0" dirty="0">
              <a:ln w="11430"/>
              <a:gradFill>
                <a:gsLst>
                  <a:gs pos="0">
                    <a:srgbClr val="F3A447">
                      <a:tint val="70000"/>
                      <a:satMod val="245000"/>
                    </a:srgbClr>
                  </a:gs>
                  <a:gs pos="75000">
                    <a:srgbClr val="F3A447">
                      <a:tint val="90000"/>
                      <a:shade val="60000"/>
                      <a:satMod val="240000"/>
                    </a:srgbClr>
                  </a:gs>
                  <a:gs pos="100000">
                    <a:srgbClr val="F3A447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" name="Объект 2"/>
          <p:cNvSpPr txBox="1"/>
          <p:nvPr/>
        </p:nvSpPr>
        <p:spPr>
          <a:xfrm>
            <a:off x="467544" y="1772816"/>
            <a:ext cx="8136904" cy="4137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Аналіз роботи </a:t>
            </a:r>
            <a:r>
              <a:rPr lang="uk-UA" b="1" dirty="0" smtClean="0">
                <a:solidFill>
                  <a:srgbClr val="444D26">
                    <a:lumMod val="75000"/>
                  </a:srgbClr>
                </a:solidFill>
                <a:latin typeface="Cambria" panose="02040503050406030204" pitchFamily="18" charset="0"/>
              </a:rPr>
              <a:t>закладу дошкільної освіти 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 2023/20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4н.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Завдання на 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4/20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  <a:r>
              <a:rPr kumimoji="0" lang="uk-U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5н.р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None/>
              <a:defRPr/>
            </a:pP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+mj-lt"/>
              <a:buAutoNum type="arabicPeriod"/>
              <a:defRPr/>
            </a:pP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srgbClr val="444D2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Звіт голів батьківських комітетів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5B592"/>
              </a:buClr>
              <a:buSzPct val="70000"/>
              <a:buFont typeface="Wingdings 2" panose="05020102010507070707"/>
              <a:buNone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444D26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2" r="9838" b="5201"/>
          <a:stretch/>
        </p:blipFill>
        <p:spPr>
          <a:xfrm>
            <a:off x="291926" y="105752"/>
            <a:ext cx="5087313" cy="3312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r="6967"/>
          <a:stretch/>
        </p:blipFill>
        <p:spPr>
          <a:xfrm>
            <a:off x="5379239" y="4160915"/>
            <a:ext cx="3744416" cy="26122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" y="3666701"/>
            <a:ext cx="5522612" cy="3106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23750"/>
          <a:stretch/>
        </p:blipFill>
        <p:spPr>
          <a:xfrm>
            <a:off x="5530028" y="105752"/>
            <a:ext cx="3389266" cy="360612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42408" y="2990997"/>
            <a:ext cx="3908604" cy="15112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педрада</a:t>
            </a:r>
          </a:p>
          <a:p>
            <a:pPr algn="ctr"/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“Екологічні </a:t>
            </a:r>
            <a:r>
              <a:rPr lang="uk-UA" sz="1600" b="1" dirty="0" err="1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проєкти</a:t>
            </a:r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</a:p>
          <a:p>
            <a:pPr algn="ctr"/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як засіб формування в дошкільників</a:t>
            </a:r>
          </a:p>
          <a:p>
            <a:pPr algn="ctr"/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навичок  поведінки для талого розвитку”</a:t>
            </a:r>
            <a:endParaRPr lang="ru-RU" sz="1600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4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49990"/>
            <a:ext cx="1532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хустки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6" y="622289"/>
            <a:ext cx="4702713" cy="26452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657" y="3846169"/>
            <a:ext cx="4858996" cy="2733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9" r="12589"/>
          <a:stretch/>
        </p:blipFill>
        <p:spPr>
          <a:xfrm>
            <a:off x="4963558" y="686604"/>
            <a:ext cx="4032448" cy="28729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t="-11912" r="-3659" b="11912"/>
          <a:stretch/>
        </p:blipFill>
        <p:spPr>
          <a:xfrm>
            <a:off x="228428" y="3289892"/>
            <a:ext cx="3922586" cy="280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6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0060" y="116632"/>
            <a:ext cx="3583877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Благодійний  ярмарок</a:t>
            </a:r>
          </a:p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« У </a:t>
            </a:r>
            <a:r>
              <a:rPr lang="uk-UA" b="1" dirty="0" err="1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Різвяному</a:t>
            </a:r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містечку»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38" y="974245"/>
            <a:ext cx="3275856" cy="24568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7" y="862046"/>
            <a:ext cx="4283968" cy="2409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0" y="3484151"/>
            <a:ext cx="4179313" cy="3134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29" y="3848311"/>
            <a:ext cx="3851919" cy="28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91870" y="401955"/>
            <a:ext cx="679323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srgbClr val="006600"/>
                </a:solidFill>
              </a:rPr>
              <a:t>  </a:t>
            </a:r>
            <a:r>
              <a:rPr lang="uk-UA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Стрітення</a:t>
            </a:r>
            <a:endParaRPr lang="ru-RU" alt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97" y="258153"/>
            <a:ext cx="2877477" cy="34944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626" y="1419908"/>
            <a:ext cx="3934092" cy="29505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6" y="44248"/>
            <a:ext cx="3204607" cy="24034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7" y="4123110"/>
            <a:ext cx="3468869" cy="26016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719" y="4008637"/>
            <a:ext cx="3515883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247" y="4678"/>
            <a:ext cx="8178998" cy="6479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 Семінар з елементами тренінгу «Морально-етичні основи особистісного розвитку педагога»</a:t>
            </a:r>
            <a:endParaRPr lang="ru-RU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99698"/>
            <a:ext cx="3274108" cy="2455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" y="4344748"/>
            <a:ext cx="3339269" cy="25044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637295"/>
            <a:ext cx="3353522" cy="2515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3" y="622915"/>
            <a:ext cx="3323946" cy="24929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1" t="18900" r="3801" b="33851"/>
          <a:stretch/>
        </p:blipFill>
        <p:spPr>
          <a:xfrm>
            <a:off x="2335273" y="2145124"/>
            <a:ext cx="4083918" cy="257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603" y="4678"/>
            <a:ext cx="2859782" cy="3813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007" y="3947598"/>
            <a:ext cx="3707904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7"/>
          <a:stretch/>
        </p:blipFill>
        <p:spPr>
          <a:xfrm>
            <a:off x="143107" y="366620"/>
            <a:ext cx="3262767" cy="2713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1" y="3745298"/>
            <a:ext cx="4139952" cy="31049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40" y="2103015"/>
            <a:ext cx="3194024" cy="239551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57345" y="360651"/>
            <a:ext cx="2419886" cy="13844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Відкриті перегляди до педради </a:t>
            </a:r>
            <a:r>
              <a:rPr lang="uk-UA" sz="1600" b="1" dirty="0" smtClean="0">
                <a:solidFill>
                  <a:srgbClr val="006600"/>
                </a:solidFill>
                <a:latin typeface="Cambria" panose="02040503050406030204" pitchFamily="18" charset="0"/>
                <a:cs typeface="Cambria" panose="02040503050406030204" pitchFamily="18" charset="0"/>
              </a:rPr>
              <a:t>“ Соціально-моральний розвиток дошкільників в організації творчих ігор”</a:t>
            </a:r>
            <a:endParaRPr lang="ru-RU" sz="1600" b="1" dirty="0">
              <a:solidFill>
                <a:srgbClr val="006600"/>
              </a:solidFill>
              <a:latin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8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81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8" y="334941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Атестація </a:t>
            </a:r>
            <a:r>
              <a:rPr lang="uk-UA" sz="2400" b="1" dirty="0" err="1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педагогіних</a:t>
            </a:r>
            <a:r>
              <a:rPr lang="uk-UA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працівників</a:t>
            </a:r>
            <a:endParaRPr lang="uk-UA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7" b="12734"/>
          <a:stretch/>
        </p:blipFill>
        <p:spPr>
          <a:xfrm>
            <a:off x="1678435" y="137182"/>
            <a:ext cx="5426453" cy="3136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/>
          <a:stretch/>
        </p:blipFill>
        <p:spPr>
          <a:xfrm>
            <a:off x="4499992" y="3984375"/>
            <a:ext cx="4440551" cy="27003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8"/>
          <a:stretch/>
        </p:blipFill>
        <p:spPr>
          <a:xfrm>
            <a:off x="63715" y="4098246"/>
            <a:ext cx="4327947" cy="2614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11579" y="-99068"/>
            <a:ext cx="471908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 </a:t>
            </a:r>
            <a:r>
              <a:rPr lang="uk-UA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є</a:t>
            </a:r>
            <a:r>
              <a:rPr lang="ru-RU" alt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днання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39565"/>
            <a:ext cx="3803915" cy="28529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455073"/>
            <a:ext cx="5052756" cy="284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18" y="444060"/>
            <a:ext cx="2506890" cy="33425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40" y="3593836"/>
            <a:ext cx="4087315" cy="3065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8232" y="0"/>
            <a:ext cx="5976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Міжнародний день рідної мови</a:t>
            </a:r>
            <a:endParaRPr lang="ru-RU" alt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62" y="3764865"/>
            <a:ext cx="5212071" cy="29317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" y="564999"/>
            <a:ext cx="4862213" cy="2734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 b="7191"/>
          <a:stretch/>
        </p:blipFill>
        <p:spPr>
          <a:xfrm>
            <a:off x="5870306" y="484537"/>
            <a:ext cx="2742381" cy="316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41773"/>
            <a:ext cx="2514814" cy="327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566" y="3564431"/>
            <a:ext cx="4153400" cy="3115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19" y="3160433"/>
            <a:ext cx="3228891" cy="36717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86" y="427072"/>
            <a:ext cx="3489310" cy="3062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4" y="52309"/>
            <a:ext cx="3468840" cy="30689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03848" y="52309"/>
            <a:ext cx="510776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Заходи до Шевченківських днів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Рисунок 8"/>
          <p:cNvGraphicFramePr/>
          <p:nvPr>
            <p:extLst>
              <p:ext uri="{D42A27DB-BD31-4B8C-83A1-F6EECF244321}">
                <p14:modId xmlns:p14="http://schemas.microsoft.com/office/powerpoint/2010/main" val="413128534"/>
              </p:ext>
            </p:extLst>
          </p:nvPr>
        </p:nvGraphicFramePr>
        <p:xfrm>
          <a:off x="1187624" y="770035"/>
          <a:ext cx="6768752" cy="52349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04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41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13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№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Відомості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Показники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7773">
                <a:tc row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груп усього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групи</a:t>
                      </a:r>
                      <a:r>
                        <a:rPr lang="uk-UA" sz="2800" b="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раннього віку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передшкільні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7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               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різнов</a:t>
                      </a: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і</a:t>
                      </a:r>
                      <a:r>
                        <a:rPr lang="ru-RU" sz="28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кова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</a:t>
                      </a:r>
                      <a:r>
                        <a:rPr lang="en-US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     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7773"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3.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Режим роботи груп: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 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10 годин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11</a:t>
                      </a:r>
                      <a:endParaRPr lang="ru-RU" sz="2800" b="1" dirty="0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7773">
                <a:tc v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/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077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4.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Кількість вихованців</a:t>
                      </a:r>
                      <a:endParaRPr lang="ru-RU" sz="2800" b="1">
                        <a:solidFill>
                          <a:srgbClr val="00FFFF"/>
                        </a:solidFill>
                        <a:effectLst/>
                        <a:latin typeface="Tw Cen MT Condensed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Times New Roman" panose="02020603050405020304"/>
                          <a:cs typeface="Times New Roman" panose="02020603050405020304"/>
                        </a:rPr>
                        <a:t>252</a:t>
                      </a:r>
                      <a:endParaRPr lang="uk-UA" altLang="en-US" sz="2800" b="0" dirty="0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Times New Roman" panose="02020603050405020304"/>
                        <a:cs typeface="Times New Roman" panose="02020603050405020304"/>
                      </a:endParaRPr>
                    </a:p>
                  </a:txBody>
                  <a:tcPr marL="58447" marR="584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793612" y="121810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Весняні свята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2" y="908720"/>
            <a:ext cx="3186354" cy="42484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84" b="26900"/>
          <a:stretch/>
        </p:blipFill>
        <p:spPr>
          <a:xfrm>
            <a:off x="5451100" y="191020"/>
            <a:ext cx="3374159" cy="30154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75" y="3216937"/>
            <a:ext cx="4680321" cy="3115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0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" y="141158"/>
            <a:ext cx="4356144" cy="29063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88785"/>
            <a:ext cx="4932040" cy="32905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179" y="254075"/>
            <a:ext cx="4125601" cy="27525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51"/>
          <a:stretch/>
        </p:blipFill>
        <p:spPr>
          <a:xfrm>
            <a:off x="822892" y="3188785"/>
            <a:ext cx="3041685" cy="32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" y="467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35696" y="170793"/>
            <a:ext cx="5107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Всесвітній день </a:t>
            </a:r>
            <a:r>
              <a:rPr lang="uk-UA" sz="24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здоров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`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я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55" y="798573"/>
            <a:ext cx="3059578" cy="2294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00" y="3259372"/>
            <a:ext cx="4475989" cy="33569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4" y="638467"/>
            <a:ext cx="4345761" cy="32593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5" y="3396837"/>
            <a:ext cx="4267915" cy="3200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52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619672" y="58209"/>
            <a:ext cx="5107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Благодійний Великодній ярмарок</a:t>
            </a:r>
            <a:endParaRPr lang="uk-UA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49473"/>
            <a:ext cx="3548417" cy="26613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829" y="3720155"/>
            <a:ext cx="2167973" cy="2890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65" y="963866"/>
            <a:ext cx="4070008" cy="2945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3800"/>
          <a:stretch/>
        </p:blipFill>
        <p:spPr>
          <a:xfrm>
            <a:off x="395536" y="545880"/>
            <a:ext cx="2875379" cy="30996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8"/>
          <a:stretch/>
        </p:blipFill>
        <p:spPr>
          <a:xfrm>
            <a:off x="74328" y="4040927"/>
            <a:ext cx="3106175" cy="2569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1112"/>
            <a:ext cx="51212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</a:t>
            </a:r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безпеки    дитини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15.04.2024-19.04.2024 </a:t>
            </a:r>
            <a:endParaRPr lang="uk-UA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7" y="851196"/>
            <a:ext cx="3046905" cy="54167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548" y="8151"/>
            <a:ext cx="3191376" cy="5673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21" y="2626191"/>
            <a:ext cx="2754504" cy="4227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10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297872"/>
            <a:ext cx="4572000" cy="332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756770"/>
            <a:ext cx="5220072" cy="29600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74" y="64274"/>
            <a:ext cx="4148820" cy="3789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05" y="3686159"/>
            <a:ext cx="3615277" cy="3101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19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325120" y="4445"/>
            <a:ext cx="512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матері 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7" y="390511"/>
            <a:ext cx="3419872" cy="25649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46" y="4089024"/>
            <a:ext cx="4932040" cy="27742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4" y="4079379"/>
            <a:ext cx="3635896" cy="27269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20" y="345435"/>
            <a:ext cx="5226091" cy="2939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365" y="1035354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 безпеки дорожнього руху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13.05.2024-17.05.2024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36" y="3339035"/>
            <a:ext cx="2798636" cy="3424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37" y="3304565"/>
            <a:ext cx="4481223" cy="33644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83" y="284251"/>
            <a:ext cx="3948966" cy="296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640" y="22060"/>
            <a:ext cx="4572000" cy="9220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Тиждень </a:t>
            </a:r>
          </a:p>
          <a:p>
            <a:pPr algn="ctr"/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 безпеки дорожнього руху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13.05.2024-17.05.2024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38" y="3651031"/>
            <a:ext cx="4104786" cy="3078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7" y="1252455"/>
            <a:ext cx="3612855" cy="4797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38" y="0"/>
            <a:ext cx="4471332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365" y="261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Школа молодого директора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2600" r="-399" b="14953"/>
          <a:stretch/>
        </p:blipFill>
        <p:spPr>
          <a:xfrm>
            <a:off x="55494" y="630444"/>
            <a:ext cx="3474893" cy="335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75" y="106805"/>
            <a:ext cx="4211960" cy="31589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21" y="4227915"/>
            <a:ext cx="3419872" cy="25649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0708" y="3832802"/>
            <a:ext cx="2589364" cy="34524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11425"/>
            <a:ext cx="3263152" cy="24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85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620688"/>
            <a:ext cx="2997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Освітній рівень педагогів: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3308133"/>
            <a:ext cx="294574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Фаховий рівень педагогів:</a:t>
            </a:r>
            <a:endParaRPr lang="ru-RU" sz="1400" dirty="0">
              <a:effectLst/>
              <a:latin typeface="Calibri" panose="020F0502020204030204"/>
              <a:ea typeface="Calibri" panose="020F0502020204030204"/>
              <a:cs typeface="Times New Roman" panose="020206030504050203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22104504"/>
              </p:ext>
            </p:extLst>
          </p:nvPr>
        </p:nvGraphicFramePr>
        <p:xfrm>
          <a:off x="3608727" y="3861048"/>
          <a:ext cx="4296651" cy="2636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36793460"/>
              </p:ext>
            </p:extLst>
          </p:nvPr>
        </p:nvGraphicFramePr>
        <p:xfrm>
          <a:off x="611560" y="1196752"/>
          <a:ext cx="3124200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7" y="-4302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88640"/>
            <a:ext cx="2103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Вишиванки</a:t>
            </a:r>
            <a:endParaRPr lang="ru-RU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00" b="12200"/>
          <a:stretch/>
        </p:blipFill>
        <p:spPr>
          <a:xfrm>
            <a:off x="2981779" y="2193778"/>
            <a:ext cx="3138066" cy="2196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0" b="13251"/>
          <a:stretch/>
        </p:blipFill>
        <p:spPr>
          <a:xfrm>
            <a:off x="4499992" y="4119248"/>
            <a:ext cx="4002763" cy="26351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9" y="3897845"/>
            <a:ext cx="3808707" cy="28565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5" y="55501"/>
            <a:ext cx="3570029" cy="25352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" y="623315"/>
            <a:ext cx="3108831" cy="2331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9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399082"/>
            <a:ext cx="3275855" cy="24517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5" y="3674911"/>
            <a:ext cx="4572000" cy="3064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" y="0"/>
            <a:ext cx="3993267" cy="29980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685" y="194345"/>
            <a:ext cx="3995936" cy="22477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45" y="2252380"/>
            <a:ext cx="2862269" cy="2146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1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105" y="-27568"/>
            <a:ext cx="2045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Випуск 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2024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28" y="3523628"/>
            <a:ext cx="4448635" cy="2502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69" y="3523628"/>
            <a:ext cx="3994254" cy="26617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9" t="20087" r="13449" b="16913"/>
          <a:stretch/>
        </p:blipFill>
        <p:spPr>
          <a:xfrm rot="16200000">
            <a:off x="1051402" y="-224489"/>
            <a:ext cx="2385113" cy="3765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63" y="280387"/>
            <a:ext cx="4211960" cy="2369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0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/>
        </p:blipFill>
        <p:spPr>
          <a:xfrm>
            <a:off x="845233" y="3096948"/>
            <a:ext cx="2141513" cy="3422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" y="114732"/>
            <a:ext cx="4700014" cy="26437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28" y="4671920"/>
            <a:ext cx="3851920" cy="21667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33" y="1700808"/>
            <a:ext cx="5004525" cy="2815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3373" y="64575"/>
            <a:ext cx="3844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захисту дітей  </a:t>
            </a:r>
            <a:r>
              <a:rPr lang="uk-UA" sz="24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2024</a:t>
            </a:r>
            <a:endParaRPr lang="ru-RU" sz="24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52" y="2460543"/>
            <a:ext cx="311192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26900"/>
          <a:stretch/>
        </p:blipFill>
        <p:spPr>
          <a:xfrm>
            <a:off x="5481630" y="80480"/>
            <a:ext cx="3635896" cy="2341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r="9838" b="6951"/>
          <a:stretch/>
        </p:blipFill>
        <p:spPr>
          <a:xfrm>
            <a:off x="95784" y="4569132"/>
            <a:ext cx="4392488" cy="22251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45543" r="24777" b="-2319"/>
          <a:stretch/>
        </p:blipFill>
        <p:spPr>
          <a:xfrm>
            <a:off x="5168829" y="4562067"/>
            <a:ext cx="3825446" cy="23845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97"/>
          <a:stretch/>
        </p:blipFill>
        <p:spPr>
          <a:xfrm>
            <a:off x="208812" y="579962"/>
            <a:ext cx="4443673" cy="1863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" y="-9895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Текстовое поле 99"/>
          <p:cNvSpPr txBox="1"/>
          <p:nvPr/>
        </p:nvSpPr>
        <p:spPr>
          <a:xfrm>
            <a:off x="1346835" y="405130"/>
            <a:ext cx="68008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Узагальнений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моніторинг</a:t>
            </a:r>
            <a:endParaRPr 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等线" charset="0"/>
            </a:endParaRPr>
          </a:p>
          <a:p>
            <a:pPr indent="0" algn="ctr"/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щодо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виконання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освітньої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програми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</a:p>
          <a:p>
            <a:pPr indent="0" algn="ctr"/>
            <a:r>
              <a:rPr lang="uk-UA" alt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в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ЗДО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№25 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«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Малюк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»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за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202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3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/202</a:t>
            </a:r>
            <a:r>
              <a:rPr lang="uk-UA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4</a:t>
            </a:r>
            <a:r>
              <a:rPr lang="en-US" sz="2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н.р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等线" charset="0"/>
              </a:rPr>
              <a:t>.</a:t>
            </a:r>
            <a:endParaRPr lang="en-US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等线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86994168"/>
              </p:ext>
            </p:extLst>
          </p:nvPr>
        </p:nvGraphicFramePr>
        <p:xfrm>
          <a:off x="539552" y="1419860"/>
          <a:ext cx="8208912" cy="46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263525"/>
            <a:ext cx="515937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  <a:latin typeface="Cambria" panose="02040503050406030204" pitchFamily="18" charset="0"/>
              </a:rPr>
              <a:t>Відвідування дітей по групах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304516339"/>
              </p:ext>
            </p:extLst>
          </p:nvPr>
        </p:nvGraphicFramePr>
        <p:xfrm>
          <a:off x="899592" y="1412775"/>
          <a:ext cx="6768752" cy="4268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99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40137673"/>
              </p:ext>
            </p:extLst>
          </p:nvPr>
        </p:nvGraphicFramePr>
        <p:xfrm>
          <a:off x="798519" y="1340767"/>
          <a:ext cx="7272808" cy="4340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465436" y="292583"/>
            <a:ext cx="4535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Діти пільгових категорій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-94860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4DEE51-6E43-4965-A0BB-AE674CAEE706}"/>
              </a:ext>
            </a:extLst>
          </p:cNvPr>
          <p:cNvSpPr txBox="1"/>
          <p:nvPr/>
        </p:nvSpPr>
        <p:spPr>
          <a:xfrm>
            <a:off x="2226357" y="-35949"/>
            <a:ext cx="3775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Наше</a:t>
            </a:r>
            <a:r>
              <a:rPr lang="ru-RU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укриття</a:t>
            </a:r>
            <a:endParaRPr lang="aa-ET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C6D5138-801A-401E-86A9-2C00941354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" y="702555"/>
            <a:ext cx="4063298" cy="304747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2BC3E1B-24E4-4145-89E6-4D1F86D57C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462782"/>
            <a:ext cx="4382131" cy="32865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D8E1A8A-62FC-4D0E-AA49-86DD8BE16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46" y="563769"/>
            <a:ext cx="3775265" cy="2831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7B69D70-C583-4037-8A36-BFAE1CBAA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0" y="3207740"/>
            <a:ext cx="3066870" cy="335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1" y="-13862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Улыбающееся лицо 3"/>
          <p:cNvSpPr/>
          <p:nvPr/>
        </p:nvSpPr>
        <p:spPr>
          <a:xfrm>
            <a:off x="1259632" y="764704"/>
            <a:ext cx="6480720" cy="460851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Дякую за увагу!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73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юзер\Desktop\20171215_1712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23"/>
          <a:stretch>
            <a:fillRect/>
          </a:stretch>
        </p:blipFill>
        <p:spPr bwMode="auto">
          <a:xfrm>
            <a:off x="1335150" y="-12484768"/>
            <a:ext cx="4119455" cy="401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696970" y="173990"/>
            <a:ext cx="2592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знань 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0" y="654867"/>
            <a:ext cx="4139952" cy="3104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222825"/>
            <a:ext cx="4561388" cy="3421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1"/>
          <a:stretch/>
        </p:blipFill>
        <p:spPr>
          <a:xfrm>
            <a:off x="4733365" y="660849"/>
            <a:ext cx="4283968" cy="24026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1"/>
          <a:stretch/>
        </p:blipFill>
        <p:spPr>
          <a:xfrm>
            <a:off x="107808" y="3906333"/>
            <a:ext cx="4421243" cy="27060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55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/>
          <p:nvPr/>
        </p:nvSpPr>
        <p:spPr>
          <a:xfrm>
            <a:off x="3696970" y="173990"/>
            <a:ext cx="3755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</a:t>
            </a:r>
            <a:r>
              <a:rPr lang="uk-UA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Дошкілля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4" y="868247"/>
            <a:ext cx="3975049" cy="3304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2" b="5084"/>
          <a:stretch/>
        </p:blipFill>
        <p:spPr>
          <a:xfrm>
            <a:off x="4968370" y="893140"/>
            <a:ext cx="3420054" cy="3361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6" y="3446318"/>
            <a:ext cx="4280203" cy="3210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6" t="11979" r="9612"/>
          <a:stretch/>
        </p:blipFill>
        <p:spPr>
          <a:xfrm>
            <a:off x="5180596" y="4025650"/>
            <a:ext cx="3240360" cy="2744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8" y="-12019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4"/>
          <p:cNvSpPr txBox="1"/>
          <p:nvPr/>
        </p:nvSpPr>
        <p:spPr>
          <a:xfrm>
            <a:off x="755576" y="17399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 </a:t>
            </a:r>
            <a:r>
              <a:rPr lang="uk-UA" sz="2800" b="1" dirty="0" err="1" smtClean="0">
                <a:solidFill>
                  <a:srgbClr val="FF0000"/>
                </a:solidFill>
                <a:latin typeface="Cambria" panose="02040503050406030204" pitchFamily="18" charset="0"/>
              </a:rPr>
              <a:t>Дошкілля</a:t>
            </a:r>
            <a:r>
              <a:rPr 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 –синергія професіоналів</a:t>
            </a:r>
            <a:endParaRPr lang="uk-UA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563435" y="3617962"/>
            <a:ext cx="2682218" cy="31775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00" y="3691827"/>
            <a:ext cx="4113625" cy="30852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78" y="647234"/>
            <a:ext cx="3973242" cy="29799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72"/>
          <a:stretch/>
        </p:blipFill>
        <p:spPr>
          <a:xfrm>
            <a:off x="563435" y="697210"/>
            <a:ext cx="2803064" cy="26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9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908" y="45374"/>
            <a:ext cx="1550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uk-UA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знань</a:t>
            </a:r>
          </a:p>
        </p:txBody>
      </p:sp>
      <p:pic>
        <p:nvPicPr>
          <p:cNvPr id="4" name="Изображение 3" descr="изображение_viber_2021-09-01_11-41-40-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443865"/>
            <a:ext cx="2681605" cy="3218180"/>
          </a:xfrm>
          <a:prstGeom prst="rect">
            <a:avLst/>
          </a:prstGeom>
        </p:spPr>
      </p:pic>
      <p:pic>
        <p:nvPicPr>
          <p:cNvPr id="7" name="Изображение 6" descr="изображение_viber_2021-09-01_11-41-40-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8960"/>
            <a:ext cx="2662555" cy="3550920"/>
          </a:xfrm>
          <a:prstGeom prst="rect">
            <a:avLst/>
          </a:prstGeom>
        </p:spPr>
      </p:pic>
      <p:pic>
        <p:nvPicPr>
          <p:cNvPr id="8" name="Изображение 7" descr="изображение_viber_2021-09-01_11-41-40-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76885"/>
            <a:ext cx="3150870" cy="3225800"/>
          </a:xfrm>
          <a:prstGeom prst="rect">
            <a:avLst/>
          </a:prstGeom>
        </p:spPr>
      </p:pic>
      <p:pic>
        <p:nvPicPr>
          <p:cNvPr id="9" name="Изображение 8" descr="изображение_viber_2021-09-01_11-41-40-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2997200"/>
            <a:ext cx="3100705" cy="363029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244659" y="-27209"/>
            <a:ext cx="1991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миру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0" y="443865"/>
            <a:ext cx="2937371" cy="39205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91" y="776680"/>
            <a:ext cx="2895600" cy="38608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14" y="79226"/>
            <a:ext cx="2535717" cy="33669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5"/>
          <a:stretch/>
        </p:blipFill>
        <p:spPr>
          <a:xfrm>
            <a:off x="4882726" y="4162109"/>
            <a:ext cx="4261273" cy="25649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t="16800" r="1176" b="-398"/>
          <a:stretch/>
        </p:blipFill>
        <p:spPr>
          <a:xfrm>
            <a:off x="319336" y="3779539"/>
            <a:ext cx="4410635" cy="29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1" y="-27197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908" y="45374"/>
            <a:ext cx="15506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uk-UA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День знань</a:t>
            </a:r>
          </a:p>
        </p:txBody>
      </p:sp>
      <p:pic>
        <p:nvPicPr>
          <p:cNvPr id="4" name="Изображение 3" descr="изображение_viber_2021-09-01_11-41-40-3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145" y="443865"/>
            <a:ext cx="2681605" cy="3218180"/>
          </a:xfrm>
          <a:prstGeom prst="rect">
            <a:avLst/>
          </a:prstGeom>
        </p:spPr>
      </p:pic>
      <p:pic>
        <p:nvPicPr>
          <p:cNvPr id="7" name="Изображение 6" descr="изображение_viber_2021-09-01_11-41-40-4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25" y="3108960"/>
            <a:ext cx="2662555" cy="3550920"/>
          </a:xfrm>
          <a:prstGeom prst="rect">
            <a:avLst/>
          </a:prstGeom>
        </p:spPr>
      </p:pic>
      <p:pic>
        <p:nvPicPr>
          <p:cNvPr id="8" name="Изображение 7" descr="изображение_viber_2021-09-01_11-41-40-9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855" y="476885"/>
            <a:ext cx="3150870" cy="3225800"/>
          </a:xfrm>
          <a:prstGeom prst="rect">
            <a:avLst/>
          </a:prstGeom>
        </p:spPr>
      </p:pic>
      <p:pic>
        <p:nvPicPr>
          <p:cNvPr id="9" name="Изображение 8" descr="изображение_viber_2021-09-01_11-41-40-0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35" y="2997200"/>
            <a:ext cx="3100705" cy="3630295"/>
          </a:xfrm>
          <a:prstGeom prst="rect">
            <a:avLst/>
          </a:prstGeom>
        </p:spPr>
      </p:pic>
      <p:pic>
        <p:nvPicPr>
          <p:cNvPr id="10" name="Picture 2" descr="D:\фони на слайди\slide0001_backgrou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145" y="4274"/>
            <a:ext cx="9143999" cy="685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1813123" y="111125"/>
            <a:ext cx="5764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uk-UA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День фізичної культури і спорту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576"/>
            <a:ext cx="4307639" cy="32307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0" r="15670" b="8799"/>
          <a:stretch/>
        </p:blipFill>
        <p:spPr>
          <a:xfrm>
            <a:off x="5050434" y="690706"/>
            <a:ext cx="2715285" cy="34563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71"/>
          <a:stretch/>
        </p:blipFill>
        <p:spPr>
          <a:xfrm>
            <a:off x="55386" y="3740281"/>
            <a:ext cx="2779439" cy="29843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2"/>
          <a:stretch/>
        </p:blipFill>
        <p:spPr>
          <a:xfrm>
            <a:off x="3847630" y="3789040"/>
            <a:ext cx="4450106" cy="295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7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Исполнительная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Исполнительная">
    <a:majorFont>
      <a:latin typeface="Century Gothic"/>
      <a:ea typeface=""/>
      <a:cs typeface=""/>
      <a:font script="Jpan" typeface="HGｺﾞｼｯｸM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Palatino Linotype"/>
      <a:ea typeface=""/>
      <a:cs typeface=""/>
      <a:font script="Jpan" typeface="HGS明朝E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Исполнитель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8575" cap="flat" cmpd="sng" algn="ctr">
        <a:solidFill>
          <a:schemeClr val="phClr"/>
        </a:solidFill>
        <a:prstDash val="solid"/>
      </a:ln>
      <a:ln w="508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50000">
            <a:schemeClr val="phClr">
              <a:tint val="80000"/>
              <a:satMod val="250000"/>
            </a:schemeClr>
          </a:gs>
          <a:gs pos="76000">
            <a:schemeClr val="phClr">
              <a:tint val="90000"/>
              <a:shade val="90000"/>
              <a:satMod val="200000"/>
            </a:schemeClr>
          </a:gs>
          <a:gs pos="92000">
            <a:schemeClr val="phClr">
              <a:tint val="90000"/>
              <a:shade val="70000"/>
              <a:satMod val="250000"/>
            </a:schemeClr>
          </a:gs>
        </a:gsLst>
        <a:path path="circle">
          <a:fillToRect l="50000" t="50000" r="50000" b="50000"/>
        </a:path>
      </a:gradFill>
      <a:blipFill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стин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  <a:fontScheme name="Остин">
    <a:maj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幼圆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Остин">
    <a:fillStyleLst>
      <a:solidFill>
        <a:schemeClr val="phClr"/>
      </a:solidFill>
      <a:gradFill rotWithShape="1">
        <a:gsLst>
          <a:gs pos="0">
            <a:schemeClr val="phClr">
              <a:tint val="20000"/>
              <a:satMod val="180000"/>
              <a:lumMod val="98000"/>
            </a:schemeClr>
          </a:gs>
          <a:gs pos="40000">
            <a:schemeClr val="phClr">
              <a:tint val="30000"/>
              <a:satMod val="260000"/>
              <a:lumMod val="84000"/>
            </a:schemeClr>
          </a:gs>
          <a:gs pos="100000">
            <a:schemeClr val="phClr">
              <a:tint val="100000"/>
              <a:satMod val="110000"/>
              <a:lumMod val="100000"/>
            </a:schemeClr>
          </a:gs>
        </a:gsLst>
        <a:lin ang="5040000" scaled="1"/>
      </a:gradFill>
      <a:gradFill rotWithShape="1">
        <a:gsLst>
          <a:gs pos="0">
            <a:schemeClr val="phClr"/>
          </a:gs>
          <a:gs pos="100000">
            <a:schemeClr val="phClr">
              <a:shade val="75000"/>
              <a:satMod val="120000"/>
              <a:lumMod val="9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a:effectStyle>
      <a:effectStyle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94000"/>
              <a:satMod val="114000"/>
              <a:lumMod val="96000"/>
            </a:schemeClr>
          </a:gs>
          <a:gs pos="62000">
            <a:schemeClr val="phClr">
              <a:tint val="92000"/>
              <a:shade val="66000"/>
              <a:satMod val="110000"/>
              <a:lumMod val="80000"/>
            </a:schemeClr>
          </a:gs>
          <a:gs pos="100000">
            <a:schemeClr val="phClr">
              <a:tint val="89000"/>
              <a:shade val="62000"/>
              <a:satMod val="110000"/>
              <a:lumMod val="72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tint val="80000"/>
              <a:shade val="58000"/>
            </a:schemeClr>
            <a:schemeClr val="phClr">
              <a:tint val="73000"/>
              <a:shade val="68000"/>
              <a:satMod val="15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1028</TotalTime>
  <Words>333</Words>
  <Application>Microsoft Office PowerPoint</Application>
  <PresentationFormat>Экран (4:3)</PresentationFormat>
  <Paragraphs>122</Paragraphs>
  <Slides>49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8" baseType="lpstr">
      <vt:lpstr>Calibri</vt:lpstr>
      <vt:lpstr>Cambria</vt:lpstr>
      <vt:lpstr>Cambria Math</vt:lpstr>
      <vt:lpstr>Century Gothic</vt:lpstr>
      <vt:lpstr>Times New Roman</vt:lpstr>
      <vt:lpstr>Tw Cen MT Condensed</vt:lpstr>
      <vt:lpstr>Wingdings 2</vt:lpstr>
      <vt:lpstr>等线</vt:lpstr>
      <vt:lpstr>Остин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PC</cp:lastModifiedBy>
  <cp:revision>158</cp:revision>
  <cp:lastPrinted>2024-06-04T10:30:19Z</cp:lastPrinted>
  <dcterms:created xsi:type="dcterms:W3CDTF">2018-04-04T11:33:00Z</dcterms:created>
  <dcterms:modified xsi:type="dcterms:W3CDTF">2024-06-06T10:42:00Z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B483B1FFF8664DA28D585736FCA4853D</vt:lpwstr>
  </property>
  <property fmtid="{D5CDD505-2E9C-101B-9397-08002B2CF9AE}" pid="3" name="KSOProductBuildVer">
    <vt:lpwstr>1049-11.2.0.11191</vt:lpwstr>
  </property>
</Properties>
</file>